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94" r:id="rId4"/>
    <p:sldId id="289" r:id="rId5"/>
    <p:sldId id="291" r:id="rId6"/>
    <p:sldId id="295" r:id="rId7"/>
    <p:sldId id="292" r:id="rId8"/>
    <p:sldId id="290" r:id="rId9"/>
    <p:sldId id="296" r:id="rId10"/>
    <p:sldId id="299" r:id="rId11"/>
    <p:sldId id="297" r:id="rId12"/>
    <p:sldId id="298" r:id="rId13"/>
    <p:sldId id="303" r:id="rId14"/>
    <p:sldId id="301" r:id="rId15"/>
    <p:sldId id="304" r:id="rId16"/>
    <p:sldId id="302" r:id="rId17"/>
    <p:sldId id="300" r:id="rId18"/>
    <p:sldId id="305" r:id="rId19"/>
    <p:sldId id="306" r:id="rId20"/>
    <p:sldId id="307" r:id="rId21"/>
    <p:sldId id="308" r:id="rId22"/>
    <p:sldId id="309" r:id="rId23"/>
    <p:sldId id="310" r:id="rId24"/>
    <p:sldId id="32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35" autoAdjust="0"/>
    <p:restoredTop sz="94660"/>
  </p:normalViewPr>
  <p:slideViewPr>
    <p:cSldViewPr>
      <p:cViewPr varScale="1">
        <p:scale>
          <a:sx n="68" d="100"/>
          <a:sy n="68" d="100"/>
        </p:scale>
        <p:origin x="-14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D8BD707-D9CF-40AE-B4C6-C98DA3205C09}"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pPr/>
              <a:t>4/12/2023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4.m4a"/></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5.m4a"/></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1.m4a"/></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2.m4a"/></Relationships>
</file>

<file path=ppt/slides/_rels/slide23.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m4a"/></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Photosynthesis" TargetMode="Externa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609600"/>
          </a:xfrm>
        </p:spPr>
        <p:txBody>
          <a:bodyPr>
            <a:noAutofit/>
          </a:bodyPr>
          <a:lstStyle/>
          <a:p>
            <a:r>
              <a:rPr lang="en-US" sz="3200" b="1" dirty="0">
                <a:ln w="6350">
                  <a:solidFill>
                    <a:srgbClr val="C66951">
                      <a:shade val="43000"/>
                    </a:srgbClr>
                  </a:solidFill>
                </a:ln>
                <a:solidFill>
                  <a:schemeClr val="tx1">
                    <a:lumMod val="95000"/>
                    <a:lumOff val="5000"/>
                  </a:schemeClr>
                </a:solidFill>
                <a:effectLst>
                  <a:outerShdw blurRad="26000" dist="26000" dir="14500000" algn="tl" rotWithShape="0">
                    <a:srgbClr val="000000">
                      <a:alpha val="40000"/>
                    </a:srgbClr>
                  </a:outerShdw>
                </a:effectLst>
                <a:latin typeface="Times New Roman" pitchFamily="18" charset="0"/>
                <a:cs typeface="Times New Roman" pitchFamily="18" charset="0"/>
              </a:rPr>
              <a:t>TOPIC: </a:t>
            </a:r>
            <a:r>
              <a:rPr lang="en-US" sz="3200" b="1" dirty="0" smtClean="0">
                <a:ln w="6350">
                  <a:solidFill>
                    <a:srgbClr val="C66951">
                      <a:shade val="43000"/>
                    </a:srgbClr>
                  </a:solidFill>
                </a:ln>
                <a:solidFill>
                  <a:schemeClr val="tx1">
                    <a:lumMod val="95000"/>
                    <a:lumOff val="5000"/>
                  </a:schemeClr>
                </a:solidFill>
                <a:effectLst>
                  <a:outerShdw blurRad="26000" dist="26000" dir="14500000" algn="tl" rotWithShape="0">
                    <a:srgbClr val="000000">
                      <a:alpha val="40000"/>
                    </a:srgbClr>
                  </a:outerShdw>
                </a:effectLst>
                <a:latin typeface="Times New Roman" pitchFamily="18" charset="0"/>
                <a:cs typeface="Times New Roman" pitchFamily="18" charset="0"/>
              </a:rPr>
              <a:t>PREPARATION OF REAGENTS </a:t>
            </a:r>
            <a:r>
              <a:rPr lang="en-US" sz="3200" b="1" smtClean="0">
                <a:ln w="6350">
                  <a:solidFill>
                    <a:srgbClr val="C66951">
                      <a:shade val="43000"/>
                    </a:srgbClr>
                  </a:solidFill>
                </a:ln>
                <a:solidFill>
                  <a:schemeClr val="tx1">
                    <a:lumMod val="95000"/>
                    <a:lumOff val="5000"/>
                  </a:schemeClr>
                </a:solidFill>
                <a:effectLst>
                  <a:outerShdw blurRad="26000" dist="26000" dir="14500000" algn="tl" rotWithShape="0">
                    <a:srgbClr val="000000">
                      <a:alpha val="40000"/>
                    </a:srgbClr>
                  </a:outerShdw>
                </a:effectLst>
                <a:latin typeface="Times New Roman" pitchFamily="18" charset="0"/>
                <a:cs typeface="Times New Roman" pitchFamily="18" charset="0"/>
              </a:rPr>
              <a:t>FOR FOOD </a:t>
            </a:r>
            <a:r>
              <a:rPr lang="en-US" sz="3200" b="1" dirty="0" smtClean="0">
                <a:ln w="6350">
                  <a:solidFill>
                    <a:srgbClr val="C66951">
                      <a:shade val="43000"/>
                    </a:srgbClr>
                  </a:solidFill>
                </a:ln>
                <a:solidFill>
                  <a:schemeClr val="tx1">
                    <a:lumMod val="95000"/>
                    <a:lumOff val="5000"/>
                  </a:schemeClr>
                </a:solidFill>
                <a:effectLst>
                  <a:outerShdw blurRad="26000" dist="26000" dir="14500000" algn="tl" rotWithShape="0">
                    <a:srgbClr val="000000">
                      <a:alpha val="40000"/>
                    </a:srgbClr>
                  </a:outerShdw>
                </a:effectLst>
                <a:latin typeface="Times New Roman" pitchFamily="18" charset="0"/>
                <a:cs typeface="Times New Roman" pitchFamily="18" charset="0"/>
              </a:rPr>
              <a:t>ANALYSIS</a:t>
            </a:r>
            <a:endParaRPr lang="en-US" sz="3200" dirty="0">
              <a:solidFill>
                <a:schemeClr val="tx1">
                  <a:lumMod val="95000"/>
                  <a:lumOff val="5000"/>
                </a:schemeClr>
              </a:solidFill>
            </a:endParaRPr>
          </a:p>
        </p:txBody>
      </p:sp>
      <p:sp>
        <p:nvSpPr>
          <p:cNvPr id="3" name="Subtitle 2"/>
          <p:cNvSpPr>
            <a:spLocks noGrp="1"/>
          </p:cNvSpPr>
          <p:nvPr>
            <p:ph type="subTitle" idx="1"/>
          </p:nvPr>
        </p:nvSpPr>
        <p:spPr>
          <a:xfrm>
            <a:off x="1371600" y="2438400"/>
            <a:ext cx="6400800" cy="3657600"/>
          </a:xfrm>
        </p:spPr>
        <p:txBody>
          <a:bodyPr/>
          <a:lstStyle/>
          <a:p>
            <a:r>
              <a:rPr lang="en-US" sz="2800" b="1" dirty="0" smtClean="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Dr. K</a:t>
            </a:r>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 MAHMOODAH PARVEEN</a:t>
            </a:r>
          </a:p>
          <a:p>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ASSISTANT PROFESSOR</a:t>
            </a:r>
          </a:p>
          <a:p>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PG &amp; RESEARCH DEPARTMENT OF CHEMISTRY </a:t>
            </a:r>
          </a:p>
          <a:p>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JAMAL MOHAMED COLLEGE </a:t>
            </a:r>
          </a:p>
          <a:p>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TRICHY-20</a:t>
            </a:r>
          </a:p>
          <a:p>
            <a:endParaRPr lang="en-US" dirty="0"/>
          </a:p>
        </p:txBody>
      </p:sp>
      <p:pic>
        <p:nvPicPr>
          <p:cNvPr id="5" name="Audio 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1990803916"/>
      </p:ext>
    </p:extLst>
  </p:cSld>
  <p:clrMapOvr>
    <a:masterClrMapping/>
  </p:clrMapOvr>
  <mc:AlternateContent xmlns:mc="http://schemas.openxmlformats.org/markup-compatibility/2006">
    <mc:Choice xmlns:p14="http://schemas.microsoft.com/office/powerpoint/2010/main" xmlns="" Requires="p14">
      <p:transition spd="slow" p14:dur="2000" advTm="17180"/>
    </mc:Choice>
    <mc:Fallback>
      <p:transition spd="slow" advTm="1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solidFill>
                  <a:srgbClr val="222222"/>
                </a:solidFill>
                <a:latin typeface="arial"/>
              </a:rPr>
              <a:t>The </a:t>
            </a:r>
            <a:r>
              <a:rPr lang="en-US" sz="2800" b="1" dirty="0">
                <a:solidFill>
                  <a:srgbClr val="222222"/>
                </a:solidFill>
                <a:latin typeface="arial"/>
              </a:rPr>
              <a:t>test</a:t>
            </a:r>
            <a:r>
              <a:rPr lang="en-US" sz="2800" dirty="0">
                <a:solidFill>
                  <a:srgbClr val="222222"/>
                </a:solidFill>
                <a:latin typeface="arial"/>
              </a:rPr>
              <a:t> solution is combined with a small amount of </a:t>
            </a:r>
            <a:r>
              <a:rPr lang="en-US" sz="2800" b="1" dirty="0">
                <a:solidFill>
                  <a:srgbClr val="222222"/>
                </a:solidFill>
                <a:latin typeface="arial"/>
              </a:rPr>
              <a:t>Molisch's reagent</a:t>
            </a:r>
            <a:r>
              <a:rPr lang="en-US" sz="2800" dirty="0">
                <a:solidFill>
                  <a:srgbClr val="222222"/>
                </a:solidFill>
                <a:latin typeface="arial"/>
              </a:rPr>
              <a:t> (α-naphthol dissolved in ethanol) in a </a:t>
            </a:r>
            <a:r>
              <a:rPr lang="en-US" sz="2800" b="1" dirty="0">
                <a:solidFill>
                  <a:srgbClr val="222222"/>
                </a:solidFill>
                <a:latin typeface="arial"/>
              </a:rPr>
              <a:t>test</a:t>
            </a:r>
            <a:r>
              <a:rPr lang="en-US" sz="2800" dirty="0">
                <a:solidFill>
                  <a:srgbClr val="222222"/>
                </a:solidFill>
                <a:latin typeface="arial"/>
              </a:rPr>
              <a:t> tube. After mixing, a small amount of concentrated sulfuric acid is slowly added down the sides of the sloping </a:t>
            </a:r>
            <a:r>
              <a:rPr lang="en-US" sz="2800" b="1" dirty="0">
                <a:solidFill>
                  <a:srgbClr val="222222"/>
                </a:solidFill>
                <a:latin typeface="arial"/>
              </a:rPr>
              <a:t>test</a:t>
            </a:r>
            <a:r>
              <a:rPr lang="en-US" sz="2800" dirty="0">
                <a:solidFill>
                  <a:srgbClr val="222222"/>
                </a:solidFill>
                <a:latin typeface="arial"/>
              </a:rPr>
              <a:t>-tube, without mixing, to form a </a:t>
            </a:r>
            <a:r>
              <a:rPr lang="en-US" sz="2800" dirty="0" smtClean="0">
                <a:solidFill>
                  <a:srgbClr val="222222"/>
                </a:solidFill>
                <a:latin typeface="arial"/>
              </a:rPr>
              <a:t>layer.</a:t>
            </a:r>
            <a:endParaRPr lang="en-US" sz="2800" dirty="0"/>
          </a:p>
        </p:txBody>
      </p:sp>
      <p:sp>
        <p:nvSpPr>
          <p:cNvPr id="3" name="Title 2"/>
          <p:cNvSpPr>
            <a:spLocks noGrp="1"/>
          </p:cNvSpPr>
          <p:nvPr>
            <p:ph type="title"/>
          </p:nvPr>
        </p:nvSpPr>
        <p:spPr/>
        <p:txBody>
          <a:bodyPr/>
          <a:lstStyle/>
          <a:p>
            <a:r>
              <a:rPr lang="en-US" dirty="0" smtClean="0"/>
              <a:t>PREPARATION</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328854769"/>
      </p:ext>
    </p:extLst>
  </p:cSld>
  <p:clrMapOvr>
    <a:masterClrMapping/>
  </p:clrMapOvr>
  <mc:AlternateContent xmlns:mc="http://schemas.openxmlformats.org/markup-compatibility/2006">
    <mc:Choice xmlns:p14="http://schemas.microsoft.com/office/powerpoint/2010/main" xmlns="" Requires="p14">
      <p:transition spd="slow" p14:dur="2000" advTm="21031"/>
    </mc:Choice>
    <mc:Fallback>
      <p:transition spd="slow" advTm="2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905000"/>
            <a:ext cx="7408333" cy="4114800"/>
          </a:xfrm>
        </p:spPr>
        <p:txBody>
          <a:bodyPr>
            <a:noAutofit/>
          </a:bodyPr>
          <a:lstStyle/>
          <a:p>
            <a:r>
              <a:rPr lang="en-US" sz="2800" dirty="0">
                <a:solidFill>
                  <a:schemeClr val="tx1"/>
                </a:solidFill>
                <a:latin typeface="arial"/>
              </a:rPr>
              <a:t>Molisch's test is a sensitive chemical test, named after Austrian botanist Hans Molisch, for the presence of carbohydrates, based on the dehydration of the carbohydrate by sulfuric acid or hydrochloric acid to produce an aldehyde, which condenses with two molecules of a phenol (usually α-</a:t>
            </a:r>
            <a:r>
              <a:rPr lang="en-US" sz="2800" dirty="0" err="1">
                <a:solidFill>
                  <a:schemeClr val="tx1"/>
                </a:solidFill>
                <a:latin typeface="arial"/>
              </a:rPr>
              <a:t>naphthol</a:t>
            </a:r>
            <a:r>
              <a:rPr lang="en-US" sz="2800" dirty="0">
                <a:solidFill>
                  <a:schemeClr val="tx1"/>
                </a:solidFill>
                <a:latin typeface="arial"/>
              </a:rPr>
              <a:t>, though other phenols </a:t>
            </a:r>
            <a:r>
              <a:rPr lang="en-US" sz="2800" dirty="0" smtClean="0">
                <a:solidFill>
                  <a:schemeClr val="tx1"/>
                </a:solidFill>
                <a:latin typeface="arial"/>
              </a:rPr>
              <a:t>.</a:t>
            </a:r>
            <a:endParaRPr lang="en-US" sz="2800" dirty="0">
              <a:solidFill>
                <a:schemeClr val="tx1"/>
              </a:solidFill>
            </a:endParaRPr>
          </a:p>
        </p:txBody>
      </p:sp>
      <p:sp>
        <p:nvSpPr>
          <p:cNvPr id="3" name="Title 2"/>
          <p:cNvSpPr>
            <a:spLocks noGrp="1"/>
          </p:cNvSpPr>
          <p:nvPr>
            <p:ph type="title"/>
          </p:nvPr>
        </p:nvSpPr>
        <p:spPr/>
        <p:txBody>
          <a:bodyPr/>
          <a:lstStyle/>
          <a:p>
            <a:r>
              <a:rPr lang="en-US" dirty="0" smtClean="0"/>
              <a:t>PRINCIPLE OF MOLISCH’S TEST</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645519739"/>
      </p:ext>
    </p:extLst>
  </p:cSld>
  <p:clrMapOvr>
    <a:masterClrMapping/>
  </p:clrMapOvr>
  <mc:AlternateContent xmlns:mc="http://schemas.openxmlformats.org/markup-compatibility/2006">
    <mc:Choice xmlns:p14="http://schemas.microsoft.com/office/powerpoint/2010/main" xmlns="" Requires="p14">
      <p:transition spd="slow" p14:dur="2000" advTm="24919"/>
    </mc:Choice>
    <mc:Fallback>
      <p:transition spd="slow" advTm="2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990600"/>
            <a:ext cx="7408333" cy="5135563"/>
          </a:xfrm>
        </p:spPr>
        <p:txBody>
          <a:bodyPr>
            <a:normAutofit/>
          </a:bodyPr>
          <a:lstStyle/>
          <a:p>
            <a:r>
              <a:rPr lang="en-US" sz="2800" b="1" dirty="0">
                <a:solidFill>
                  <a:srgbClr val="222222"/>
                </a:solidFill>
                <a:latin typeface="arial"/>
              </a:rPr>
              <a:t>Molisch test</a:t>
            </a:r>
            <a:r>
              <a:rPr lang="en-US" sz="2800" dirty="0">
                <a:solidFill>
                  <a:srgbClr val="222222"/>
                </a:solidFill>
                <a:latin typeface="arial"/>
              </a:rPr>
              <a:t> is a chemical </a:t>
            </a:r>
            <a:r>
              <a:rPr lang="en-US" sz="2800" b="1" dirty="0">
                <a:solidFill>
                  <a:srgbClr val="222222"/>
                </a:solidFill>
                <a:latin typeface="arial"/>
              </a:rPr>
              <a:t>test</a:t>
            </a:r>
            <a:r>
              <a:rPr lang="en-US" sz="2800" dirty="0">
                <a:solidFill>
                  <a:srgbClr val="222222"/>
                </a:solidFill>
                <a:latin typeface="arial"/>
              </a:rPr>
              <a:t> to </a:t>
            </a:r>
            <a:r>
              <a:rPr lang="en-US" sz="2800" b="1" dirty="0">
                <a:solidFill>
                  <a:srgbClr val="222222"/>
                </a:solidFill>
                <a:latin typeface="arial"/>
              </a:rPr>
              <a:t>detect</a:t>
            </a:r>
            <a:r>
              <a:rPr lang="en-US" sz="2800" dirty="0">
                <a:solidFill>
                  <a:srgbClr val="222222"/>
                </a:solidFill>
                <a:latin typeface="arial"/>
              </a:rPr>
              <a:t> </a:t>
            </a:r>
            <a:r>
              <a:rPr lang="en-US" sz="2800" dirty="0" smtClean="0">
                <a:solidFill>
                  <a:srgbClr val="222222"/>
                </a:solidFill>
                <a:latin typeface="arial"/>
              </a:rPr>
              <a:t>carbohydrates. </a:t>
            </a:r>
            <a:r>
              <a:rPr lang="en-US" sz="2800" dirty="0">
                <a:solidFill>
                  <a:srgbClr val="222222"/>
                </a:solidFill>
                <a:latin typeface="arial"/>
              </a:rPr>
              <a:t>Carbohydrates undergo dehydration when heated with concentrated H₂SO₄ to form furfural derivatives. Furfural derivatives so obtained are condensed with alpha naphthol to give coloured compounds and hence presence of carbohydrate is confirmed.</a:t>
            </a:r>
            <a:endParaRPr lang="en-US" sz="28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939379114"/>
      </p:ext>
    </p:extLst>
  </p:cSld>
  <p:clrMapOvr>
    <a:masterClrMapping/>
  </p:clrMapOvr>
  <mc:AlternateContent xmlns:mc="http://schemas.openxmlformats.org/markup-compatibility/2006">
    <mc:Choice xmlns:p14="http://schemas.microsoft.com/office/powerpoint/2010/main" xmlns="" Requires="p14">
      <p:transition spd="slow" p14:dur="2000" advTm="20176"/>
    </mc:Choice>
    <mc:Fallback>
      <p:transition spd="slow" advTm="2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85800"/>
            <a:ext cx="7924799" cy="5638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1336066379"/>
      </p:ext>
    </p:extLst>
  </p:cSld>
  <p:clrMapOvr>
    <a:masterClrMapping/>
  </p:clrMapOvr>
  <mc:AlternateContent xmlns:mc="http://schemas.openxmlformats.org/markup-compatibility/2006">
    <mc:Choice xmlns:p14="http://schemas.microsoft.com/office/powerpoint/2010/main" xmlns="" Requires="p14">
      <p:transition spd="slow" p14:dur="2000" advTm="21018"/>
    </mc:Choice>
    <mc:Fallback>
      <p:transition spd="slow" advTm="2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7800" y="914400"/>
            <a:ext cx="65532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118344416"/>
      </p:ext>
    </p:extLst>
  </p:cSld>
  <p:clrMapOvr>
    <a:masterClrMapping/>
  </p:clrMapOvr>
  <mc:AlternateContent xmlns:mc="http://schemas.openxmlformats.org/markup-compatibility/2006">
    <mc:Choice xmlns:p14="http://schemas.microsoft.com/office/powerpoint/2010/main" xmlns="" Requires="p14">
      <p:transition spd="slow" p14:dur="2000" advTm="10676"/>
    </mc:Choice>
    <mc:Fallback>
      <p:transition spd="slow" advTm="1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33525" y="609600"/>
            <a:ext cx="6076950" cy="5867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819053385"/>
      </p:ext>
    </p:extLst>
  </p:cSld>
  <p:clrMapOvr>
    <a:masterClrMapping/>
  </p:clrMapOvr>
  <mc:AlternateContent xmlns:mc="http://schemas.openxmlformats.org/markup-compatibility/2006">
    <mc:Choice xmlns:p14="http://schemas.microsoft.com/office/powerpoint/2010/main" xmlns="" Requires="p14">
      <p:transition spd="slow" p14:dur="2000" advTm="10179"/>
    </mc:Choice>
    <mc:Fallback>
      <p:transition spd="slow" advTm="1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14500" y="914400"/>
            <a:ext cx="57150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294005707"/>
      </p:ext>
    </p:extLst>
  </p:cSld>
  <p:clrMapOvr>
    <a:masterClrMapping/>
  </p:clrMapOvr>
  <mc:AlternateContent xmlns:mc="http://schemas.openxmlformats.org/markup-compatibility/2006">
    <mc:Choice xmlns:p14="http://schemas.microsoft.com/office/powerpoint/2010/main" xmlns="" Requires="p14">
      <p:transition spd="slow" p14:dur="2000" advTm="15391"/>
    </mc:Choice>
    <mc:Fallback>
      <p:transition spd="slow" advTm="1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222222"/>
                </a:solidFill>
                <a:latin typeface="arial"/>
              </a:rPr>
              <a:t>Molisch's test</a:t>
            </a:r>
            <a:r>
              <a:rPr lang="en-US" dirty="0">
                <a:solidFill>
                  <a:srgbClr val="222222"/>
                </a:solidFill>
                <a:latin typeface="arial"/>
              </a:rPr>
              <a:t> is a chemical </a:t>
            </a:r>
            <a:r>
              <a:rPr lang="en-US" b="1" dirty="0">
                <a:solidFill>
                  <a:srgbClr val="222222"/>
                </a:solidFill>
                <a:latin typeface="arial"/>
              </a:rPr>
              <a:t>test</a:t>
            </a:r>
            <a:r>
              <a:rPr lang="en-US" dirty="0">
                <a:solidFill>
                  <a:srgbClr val="222222"/>
                </a:solidFill>
                <a:latin typeface="arial"/>
              </a:rPr>
              <a:t> which is </a:t>
            </a:r>
            <a:r>
              <a:rPr lang="en-US" b="1" dirty="0">
                <a:solidFill>
                  <a:srgbClr val="222222"/>
                </a:solidFill>
                <a:latin typeface="arial"/>
              </a:rPr>
              <a:t>used</a:t>
            </a:r>
            <a:r>
              <a:rPr lang="en-US" dirty="0">
                <a:solidFill>
                  <a:srgbClr val="222222"/>
                </a:solidFill>
                <a:latin typeface="arial"/>
              </a:rPr>
              <a:t> to check for the presence of carbohydrates in a given analyte. This </a:t>
            </a:r>
            <a:r>
              <a:rPr lang="en-US" b="1" dirty="0">
                <a:solidFill>
                  <a:srgbClr val="222222"/>
                </a:solidFill>
                <a:latin typeface="arial"/>
              </a:rPr>
              <a:t>test</a:t>
            </a:r>
            <a:r>
              <a:rPr lang="en-US" dirty="0">
                <a:solidFill>
                  <a:srgbClr val="222222"/>
                </a:solidFill>
                <a:latin typeface="arial"/>
              </a:rPr>
              <a:t> is named after Czech-Austrian botanist Hans </a:t>
            </a:r>
            <a:r>
              <a:rPr lang="en-US" b="1" dirty="0">
                <a:solidFill>
                  <a:srgbClr val="222222"/>
                </a:solidFill>
                <a:latin typeface="arial"/>
              </a:rPr>
              <a:t>Molisch</a:t>
            </a:r>
            <a:r>
              <a:rPr lang="en-US" dirty="0">
                <a:solidFill>
                  <a:srgbClr val="222222"/>
                </a:solidFill>
                <a:latin typeface="arial"/>
              </a:rPr>
              <a:t>, who is credited with its discovery.</a:t>
            </a:r>
            <a:endParaRPr lang="en-US" dirty="0"/>
          </a:p>
        </p:txBody>
      </p:sp>
      <p:sp>
        <p:nvSpPr>
          <p:cNvPr id="3" name="Title 2"/>
          <p:cNvSpPr>
            <a:spLocks noGrp="1"/>
          </p:cNvSpPr>
          <p:nvPr>
            <p:ph type="title"/>
          </p:nvPr>
        </p:nvSpPr>
        <p:spPr/>
        <p:txBody>
          <a:bodyPr/>
          <a:lstStyle/>
          <a:p>
            <a:r>
              <a:rPr lang="en-US" dirty="0" smtClean="0"/>
              <a:t>USES OF MOLISCH’S TEST</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726334230"/>
      </p:ext>
    </p:extLst>
  </p:cSld>
  <p:clrMapOvr>
    <a:masterClrMapping/>
  </p:clrMapOvr>
  <mc:AlternateContent xmlns:mc="http://schemas.openxmlformats.org/markup-compatibility/2006">
    <mc:Choice xmlns:p14="http://schemas.microsoft.com/office/powerpoint/2010/main" xmlns="" Requires="p14">
      <p:transition spd="slow" p14:dur="2000" advTm="17832"/>
    </mc:Choice>
    <mc:Fallback>
      <p:transition spd="slow" advTm="1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95400"/>
            <a:ext cx="7408333" cy="4038600"/>
          </a:xfrm>
        </p:spPr>
        <p:txBody>
          <a:bodyPr>
            <a:noAutofit/>
          </a:bodyPr>
          <a:lstStyle/>
          <a:p>
            <a:endParaRPr lang="en-US" sz="2800" dirty="0" smtClean="0">
              <a:solidFill>
                <a:srgbClr val="222222"/>
              </a:solidFill>
              <a:latin typeface="arial"/>
            </a:endParaRPr>
          </a:p>
          <a:p>
            <a:r>
              <a:rPr lang="en-US" dirty="0">
                <a:solidFill>
                  <a:srgbClr val="222222"/>
                </a:solidFill>
                <a:latin typeface="arial"/>
              </a:rPr>
              <a:t>A</a:t>
            </a:r>
            <a:r>
              <a:rPr lang="en-US" dirty="0" smtClean="0">
                <a:solidFill>
                  <a:srgbClr val="222222"/>
                </a:solidFill>
                <a:latin typeface="arial"/>
              </a:rPr>
              <a:t> </a:t>
            </a:r>
            <a:r>
              <a:rPr lang="en-US" dirty="0">
                <a:solidFill>
                  <a:srgbClr val="222222"/>
                </a:solidFill>
                <a:latin typeface="arial"/>
              </a:rPr>
              <a:t>blue </a:t>
            </a:r>
            <a:r>
              <a:rPr lang="en-US" b="1" dirty="0">
                <a:solidFill>
                  <a:srgbClr val="222222"/>
                </a:solidFill>
                <a:latin typeface="arial"/>
              </a:rPr>
              <a:t>solution</a:t>
            </a:r>
            <a:r>
              <a:rPr lang="en-US" dirty="0">
                <a:solidFill>
                  <a:srgbClr val="222222"/>
                </a:solidFill>
                <a:latin typeface="arial"/>
              </a:rPr>
              <a:t> of Rochelle salt and copper sulfate used as an oxidizing agent in a test for sugars and aldehydes in which the precipitation of a red oxide of </a:t>
            </a:r>
            <a:r>
              <a:rPr lang="en-US" dirty="0" smtClean="0">
                <a:solidFill>
                  <a:srgbClr val="222222"/>
                </a:solidFill>
                <a:latin typeface="arial"/>
              </a:rPr>
              <a:t>copper </a:t>
            </a:r>
            <a:r>
              <a:rPr lang="en-US" dirty="0">
                <a:solidFill>
                  <a:srgbClr val="222222"/>
                </a:solidFill>
                <a:latin typeface="arial"/>
              </a:rPr>
              <a:t>indicates a positive result</a:t>
            </a:r>
            <a:r>
              <a:rPr lang="en-US" dirty="0" smtClean="0">
                <a:solidFill>
                  <a:srgbClr val="222222"/>
                </a:solidFill>
                <a:latin typeface="arial"/>
              </a:rPr>
              <a:t>.</a:t>
            </a:r>
          </a:p>
          <a:p>
            <a:endParaRPr lang="en-US" dirty="0" smtClean="0">
              <a:solidFill>
                <a:srgbClr val="222222"/>
              </a:solidFill>
              <a:latin typeface="arial"/>
            </a:endParaRPr>
          </a:p>
          <a:p>
            <a:pPr lvl="0">
              <a:buClr>
                <a:srgbClr val="31B6FD"/>
              </a:buClr>
            </a:pPr>
            <a:r>
              <a:rPr lang="en-US" b="1" dirty="0">
                <a:solidFill>
                  <a:srgbClr val="222222"/>
                </a:solidFill>
                <a:latin typeface="arial"/>
              </a:rPr>
              <a:t>Fehling's solution</a:t>
            </a:r>
            <a:r>
              <a:rPr lang="en-US" dirty="0">
                <a:solidFill>
                  <a:srgbClr val="222222"/>
                </a:solidFill>
                <a:latin typeface="arial"/>
              </a:rPr>
              <a:t> is prepared by combining two separate </a:t>
            </a:r>
            <a:r>
              <a:rPr lang="en-US" b="1" dirty="0">
                <a:solidFill>
                  <a:srgbClr val="222222"/>
                </a:solidFill>
                <a:latin typeface="arial"/>
              </a:rPr>
              <a:t>solutions</a:t>
            </a:r>
            <a:r>
              <a:rPr lang="en-US" dirty="0">
                <a:solidFill>
                  <a:srgbClr val="222222"/>
                </a:solidFill>
                <a:latin typeface="arial"/>
              </a:rPr>
              <a:t>: </a:t>
            </a:r>
            <a:r>
              <a:rPr lang="en-US" b="1" dirty="0">
                <a:solidFill>
                  <a:srgbClr val="222222"/>
                </a:solidFill>
                <a:latin typeface="arial"/>
              </a:rPr>
              <a:t>Fehling's</a:t>
            </a:r>
            <a:r>
              <a:rPr lang="en-US" dirty="0">
                <a:solidFill>
                  <a:srgbClr val="222222"/>
                </a:solidFill>
                <a:latin typeface="arial"/>
              </a:rPr>
              <a:t> A, which is a deep blue aqueous </a:t>
            </a:r>
            <a:r>
              <a:rPr lang="en-US" b="1" dirty="0">
                <a:solidFill>
                  <a:srgbClr val="222222"/>
                </a:solidFill>
                <a:latin typeface="arial"/>
              </a:rPr>
              <a:t>solution</a:t>
            </a:r>
            <a:r>
              <a:rPr lang="en-US" dirty="0">
                <a:solidFill>
                  <a:srgbClr val="222222"/>
                </a:solidFill>
                <a:latin typeface="arial"/>
              </a:rPr>
              <a:t> of copper(II) sulfate, and </a:t>
            </a:r>
            <a:r>
              <a:rPr lang="en-US" b="1" dirty="0">
                <a:solidFill>
                  <a:srgbClr val="222222"/>
                </a:solidFill>
                <a:latin typeface="arial"/>
              </a:rPr>
              <a:t>Fehling's B</a:t>
            </a:r>
            <a:r>
              <a:rPr lang="en-US" dirty="0">
                <a:solidFill>
                  <a:srgbClr val="222222"/>
                </a:solidFill>
                <a:latin typeface="arial"/>
              </a:rPr>
              <a:t>, which is a colorless </a:t>
            </a:r>
            <a:r>
              <a:rPr lang="en-US" b="1" dirty="0">
                <a:solidFill>
                  <a:srgbClr val="222222"/>
                </a:solidFill>
                <a:latin typeface="arial"/>
              </a:rPr>
              <a:t>solution</a:t>
            </a:r>
            <a:r>
              <a:rPr lang="en-US" dirty="0">
                <a:solidFill>
                  <a:srgbClr val="222222"/>
                </a:solidFill>
                <a:latin typeface="arial"/>
              </a:rPr>
              <a:t> of aqueous potassium sodium tartrate (also known as Rochelle salt) made strongly alkali with potassium hydroxide</a:t>
            </a:r>
            <a:r>
              <a:rPr lang="en-US" sz="2800" dirty="0">
                <a:solidFill>
                  <a:srgbClr val="222222"/>
                </a:solidFill>
                <a:latin typeface="arial"/>
              </a:rPr>
              <a:t>.</a:t>
            </a:r>
          </a:p>
          <a:p>
            <a:endParaRPr lang="en-US" dirty="0"/>
          </a:p>
        </p:txBody>
      </p:sp>
      <p:sp>
        <p:nvSpPr>
          <p:cNvPr id="3" name="Title 2"/>
          <p:cNvSpPr>
            <a:spLocks noGrp="1"/>
          </p:cNvSpPr>
          <p:nvPr>
            <p:ph type="title"/>
          </p:nvPr>
        </p:nvSpPr>
        <p:spPr>
          <a:xfrm>
            <a:off x="457200" y="228600"/>
            <a:ext cx="8229600" cy="1252728"/>
          </a:xfrm>
        </p:spPr>
        <p:txBody>
          <a:bodyPr/>
          <a:lstStyle/>
          <a:p>
            <a:r>
              <a:rPr lang="en-US" b="1" dirty="0" smtClean="0">
                <a:solidFill>
                  <a:srgbClr val="FF0066"/>
                </a:solidFill>
              </a:rPr>
              <a:t>FEHLING’S REAGENT A &amp; B</a:t>
            </a:r>
            <a:endParaRPr lang="en-US" b="1" dirty="0">
              <a:solidFill>
                <a:srgbClr val="FF0066"/>
              </a:solidFill>
            </a:endParaRP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935465772"/>
      </p:ext>
    </p:extLst>
  </p:cSld>
  <p:clrMapOvr>
    <a:masterClrMapping/>
  </p:clrMapOvr>
  <mc:AlternateContent xmlns:mc="http://schemas.openxmlformats.org/markup-compatibility/2006">
    <mc:Choice xmlns:p14="http://schemas.microsoft.com/office/powerpoint/2010/main" xmlns="" Requires="p14">
      <p:transition spd="slow" p14:dur="2000" advTm="39457"/>
    </mc:Choice>
    <mc:Fallback>
      <p:transition spd="slow" advTm="3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8800"/>
            <a:ext cx="7408333" cy="3450696"/>
          </a:xfrm>
        </p:spPr>
        <p:txBody>
          <a:bodyPr>
            <a:noAutofit/>
          </a:bodyPr>
          <a:lstStyle/>
          <a:p>
            <a:r>
              <a:rPr lang="en-US" sz="2800" b="1" dirty="0">
                <a:solidFill>
                  <a:srgbClr val="222222"/>
                </a:solidFill>
                <a:latin typeface="arial"/>
              </a:rPr>
              <a:t>Fehling's</a:t>
            </a:r>
            <a:r>
              <a:rPr lang="en-US" sz="2800" dirty="0">
                <a:solidFill>
                  <a:srgbClr val="222222"/>
                </a:solidFill>
                <a:latin typeface="arial"/>
              </a:rPr>
              <a:t> "A" uses 7 g CuSO</a:t>
            </a:r>
            <a:r>
              <a:rPr lang="en-US" sz="2800" baseline="-25000" dirty="0">
                <a:solidFill>
                  <a:srgbClr val="222222"/>
                </a:solidFill>
                <a:latin typeface="arial"/>
              </a:rPr>
              <a:t>4</a:t>
            </a:r>
            <a:r>
              <a:rPr lang="en-US" sz="2800" dirty="0">
                <a:solidFill>
                  <a:srgbClr val="222222"/>
                </a:solidFill>
                <a:latin typeface="arial"/>
              </a:rPr>
              <a:t>. 5H</a:t>
            </a:r>
            <a:r>
              <a:rPr lang="en-US" sz="2800" baseline="-25000" dirty="0">
                <a:solidFill>
                  <a:srgbClr val="222222"/>
                </a:solidFill>
                <a:latin typeface="arial"/>
              </a:rPr>
              <a:t>2</a:t>
            </a:r>
            <a:r>
              <a:rPr lang="en-US" sz="2800" dirty="0">
                <a:solidFill>
                  <a:srgbClr val="222222"/>
                </a:solidFill>
                <a:latin typeface="arial"/>
              </a:rPr>
              <a:t>O dissolved in distilled water containing 2 drops of dilute sulfuric acid. </a:t>
            </a:r>
          </a:p>
          <a:p>
            <a:endParaRPr lang="en-US" sz="2800" b="1" dirty="0">
              <a:solidFill>
                <a:srgbClr val="222222"/>
              </a:solidFill>
              <a:latin typeface="arial"/>
            </a:endParaRPr>
          </a:p>
          <a:p>
            <a:r>
              <a:rPr lang="en-US" sz="2800" b="1" dirty="0" smtClean="0">
                <a:solidFill>
                  <a:srgbClr val="222222"/>
                </a:solidFill>
                <a:latin typeface="arial"/>
              </a:rPr>
              <a:t>Fehling's</a:t>
            </a:r>
            <a:r>
              <a:rPr lang="en-US" sz="2800" dirty="0">
                <a:solidFill>
                  <a:srgbClr val="222222"/>
                </a:solidFill>
                <a:latin typeface="arial"/>
              </a:rPr>
              <a:t> "</a:t>
            </a:r>
            <a:r>
              <a:rPr lang="en-US" sz="2800" b="1" dirty="0">
                <a:solidFill>
                  <a:srgbClr val="222222"/>
                </a:solidFill>
                <a:latin typeface="arial"/>
              </a:rPr>
              <a:t>B</a:t>
            </a:r>
            <a:r>
              <a:rPr lang="en-US" sz="2800" dirty="0">
                <a:solidFill>
                  <a:srgbClr val="222222"/>
                </a:solidFill>
                <a:latin typeface="arial"/>
              </a:rPr>
              <a:t>" uses 35g of potassium tartrate and 12g of NaOH in 100 ml of distilled water. </a:t>
            </a:r>
            <a:endParaRPr lang="en-US" sz="2800" dirty="0" smtClean="0">
              <a:solidFill>
                <a:srgbClr val="222222"/>
              </a:solidFill>
              <a:latin typeface="arial"/>
            </a:endParaRPr>
          </a:p>
          <a:p>
            <a:endParaRPr lang="en-US" sz="2800" dirty="0" smtClean="0">
              <a:solidFill>
                <a:srgbClr val="222222"/>
              </a:solidFill>
              <a:latin typeface="arial"/>
            </a:endParaRPr>
          </a:p>
          <a:p>
            <a:r>
              <a:rPr lang="en-US" sz="2800" dirty="0" smtClean="0">
                <a:solidFill>
                  <a:srgbClr val="222222"/>
                </a:solidFill>
                <a:latin typeface="arial"/>
              </a:rPr>
              <a:t>These </a:t>
            </a:r>
            <a:r>
              <a:rPr lang="en-US" sz="2800" dirty="0">
                <a:solidFill>
                  <a:srgbClr val="222222"/>
                </a:solidFill>
                <a:latin typeface="arial"/>
              </a:rPr>
              <a:t>two </a:t>
            </a:r>
            <a:r>
              <a:rPr lang="en-US" sz="2800" b="1" dirty="0">
                <a:solidFill>
                  <a:srgbClr val="222222"/>
                </a:solidFill>
                <a:latin typeface="arial"/>
              </a:rPr>
              <a:t>solutions</a:t>
            </a:r>
            <a:r>
              <a:rPr lang="en-US" sz="2800" dirty="0">
                <a:solidFill>
                  <a:srgbClr val="222222"/>
                </a:solidFill>
                <a:latin typeface="arial"/>
              </a:rPr>
              <a:t> should be stoppered and stored until needed.</a:t>
            </a:r>
            <a:endParaRPr lang="en-US" sz="2800" dirty="0"/>
          </a:p>
        </p:txBody>
      </p:sp>
      <p:sp>
        <p:nvSpPr>
          <p:cNvPr id="3" name="Title 2"/>
          <p:cNvSpPr>
            <a:spLocks noGrp="1"/>
          </p:cNvSpPr>
          <p:nvPr>
            <p:ph type="title"/>
          </p:nvPr>
        </p:nvSpPr>
        <p:spPr/>
        <p:txBody>
          <a:bodyPr>
            <a:normAutofit fontScale="90000"/>
          </a:bodyPr>
          <a:lstStyle/>
          <a:p>
            <a:r>
              <a:rPr lang="en-US" b="1" dirty="0" smtClean="0">
                <a:solidFill>
                  <a:srgbClr val="FF0066"/>
                </a:solidFill>
              </a:rPr>
              <a:t>PREPARATION OF FEHLING’S SOLUTION</a:t>
            </a:r>
            <a:endParaRPr lang="en-US" b="1" dirty="0">
              <a:solidFill>
                <a:srgbClr val="FF0066"/>
              </a:solidFill>
            </a:endParaRP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375853127"/>
      </p:ext>
    </p:extLst>
  </p:cSld>
  <p:clrMapOvr>
    <a:masterClrMapping/>
  </p:clrMapOvr>
  <mc:AlternateContent xmlns:mc="http://schemas.openxmlformats.org/markup-compatibility/2006">
    <mc:Choice xmlns:p14="http://schemas.microsoft.com/office/powerpoint/2010/main" xmlns="" Requires="p14">
      <p:transition spd="slow" p14:dur="2000" advTm="22768"/>
    </mc:Choice>
    <mc:Fallback>
      <p:transition spd="slow" advTm="2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solidFill>
                  <a:srgbClr val="222222"/>
                </a:solidFill>
                <a:latin typeface="arial"/>
              </a:rPr>
              <a:t>2,6-dichlorophenolindophenol (</a:t>
            </a:r>
            <a:r>
              <a:rPr lang="en-US" sz="2800" b="1" dirty="0">
                <a:solidFill>
                  <a:srgbClr val="222222"/>
                </a:solidFill>
                <a:latin typeface="arial"/>
              </a:rPr>
              <a:t>DCPIP</a:t>
            </a:r>
            <a:r>
              <a:rPr lang="en-US" sz="2800" dirty="0">
                <a:solidFill>
                  <a:srgbClr val="222222"/>
                </a:solidFill>
                <a:latin typeface="arial"/>
              </a:rPr>
              <a:t>) can be used to estimate the concentration of vitamin C in food. </a:t>
            </a:r>
            <a:endParaRPr lang="en-US" sz="2800" dirty="0" smtClean="0">
              <a:solidFill>
                <a:srgbClr val="222222"/>
              </a:solidFill>
              <a:latin typeface="arial"/>
            </a:endParaRPr>
          </a:p>
          <a:p>
            <a:r>
              <a:rPr lang="en-US" sz="2800" b="1" dirty="0" smtClean="0">
                <a:solidFill>
                  <a:srgbClr val="222222"/>
                </a:solidFill>
                <a:latin typeface="arial"/>
              </a:rPr>
              <a:t>DCPIP</a:t>
            </a:r>
            <a:r>
              <a:rPr lang="en-US" sz="2800" dirty="0">
                <a:solidFill>
                  <a:srgbClr val="222222"/>
                </a:solidFill>
                <a:latin typeface="arial"/>
              </a:rPr>
              <a:t> is blue when dissolved in water, is red in acid conditions, and is reduced by ascorbic acid (vitamin C) ) to a colourless compound</a:t>
            </a:r>
            <a:r>
              <a:rPr lang="en-US" dirty="0">
                <a:solidFill>
                  <a:srgbClr val="222222"/>
                </a:solidFill>
                <a:latin typeface="arial"/>
              </a:rPr>
              <a:t>.</a:t>
            </a:r>
            <a:endParaRPr lang="en-US" dirty="0"/>
          </a:p>
        </p:txBody>
      </p:sp>
      <p:sp>
        <p:nvSpPr>
          <p:cNvPr id="3" name="Title 2"/>
          <p:cNvSpPr>
            <a:spLocks noGrp="1"/>
          </p:cNvSpPr>
          <p:nvPr>
            <p:ph type="title"/>
          </p:nvPr>
        </p:nvSpPr>
        <p:spPr/>
        <p:txBody>
          <a:bodyPr>
            <a:normAutofit fontScale="90000"/>
          </a:bodyPr>
          <a:lstStyle/>
          <a:p>
            <a:r>
              <a:rPr lang="en-US" dirty="0" smtClean="0"/>
              <a:t>Dichlorophenol  Indophenol for Vitamin C</a:t>
            </a:r>
            <a:endParaRPr lang="en-US" dirty="0"/>
          </a:p>
        </p:txBody>
      </p:sp>
      <p:pic>
        <p:nvPicPr>
          <p:cNvPr id="5" name="Audio 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1819301128"/>
      </p:ext>
    </p:extLst>
  </p:cSld>
  <p:clrMapOvr>
    <a:masterClrMapping/>
  </p:clrMapOvr>
  <mc:AlternateContent xmlns:mc="http://schemas.openxmlformats.org/markup-compatibility/2006">
    <mc:Choice xmlns:p14="http://schemas.microsoft.com/office/powerpoint/2010/main" xmlns="" Requires="p14">
      <p:transition spd="slow" p14:dur="2000" advTm="24563"/>
    </mc:Choice>
    <mc:Fallback>
      <p:transition spd="slow" advTm="2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057400"/>
            <a:ext cx="7408333" cy="3450696"/>
          </a:xfrm>
        </p:spPr>
        <p:txBody>
          <a:bodyPr/>
          <a:lstStyle/>
          <a:p>
            <a:r>
              <a:rPr lang="en-US" b="1" dirty="0">
                <a:solidFill>
                  <a:srgbClr val="222222"/>
                </a:solidFill>
                <a:latin typeface="arial"/>
              </a:rPr>
              <a:t>The principle of the Fehling test is based on the fact that the aldehyde group of sugar is oxidised by </a:t>
            </a:r>
            <a:r>
              <a:rPr lang="en-US" b="1" dirty="0" smtClean="0">
                <a:solidFill>
                  <a:srgbClr val="222222"/>
                </a:solidFill>
                <a:latin typeface="arial"/>
              </a:rPr>
              <a:t>complex </a:t>
            </a:r>
            <a:r>
              <a:rPr lang="en-US" b="1" dirty="0">
                <a:solidFill>
                  <a:srgbClr val="222222"/>
                </a:solidFill>
                <a:latin typeface="arial"/>
              </a:rPr>
              <a:t>copper ions to form acid. </a:t>
            </a:r>
            <a:endParaRPr lang="en-US" b="1" dirty="0" smtClean="0">
              <a:solidFill>
                <a:srgbClr val="222222"/>
              </a:solidFill>
              <a:latin typeface="arial"/>
            </a:endParaRPr>
          </a:p>
          <a:p>
            <a:endParaRPr lang="en-US" b="1" dirty="0">
              <a:solidFill>
                <a:srgbClr val="222222"/>
              </a:solidFill>
              <a:latin typeface="arial"/>
            </a:endParaRPr>
          </a:p>
          <a:p>
            <a:r>
              <a:rPr lang="en-US" b="1" dirty="0" smtClean="0">
                <a:solidFill>
                  <a:srgbClr val="222222"/>
                </a:solidFill>
                <a:latin typeface="arial"/>
              </a:rPr>
              <a:t>The </a:t>
            </a:r>
            <a:r>
              <a:rPr lang="en-US" b="1" dirty="0">
                <a:solidFill>
                  <a:srgbClr val="222222"/>
                </a:solidFill>
                <a:latin typeface="arial"/>
              </a:rPr>
              <a:t>red copper (I) oxide then precipitates, which is an indicator for the redox reaction. Sugars can exist in aqueous solution as a ring shape or as an open chain molecule.</a:t>
            </a:r>
            <a:endParaRPr lang="en-US" b="1" dirty="0"/>
          </a:p>
        </p:txBody>
      </p:sp>
      <p:sp>
        <p:nvSpPr>
          <p:cNvPr id="3" name="Title 2"/>
          <p:cNvSpPr>
            <a:spLocks noGrp="1"/>
          </p:cNvSpPr>
          <p:nvPr>
            <p:ph type="title"/>
          </p:nvPr>
        </p:nvSpPr>
        <p:spPr/>
        <p:txBody>
          <a:bodyPr/>
          <a:lstStyle/>
          <a:p>
            <a:r>
              <a:rPr lang="en-US" b="1" dirty="0" smtClean="0">
                <a:solidFill>
                  <a:srgbClr val="FF0066"/>
                </a:solidFill>
              </a:rPr>
              <a:t>PRINCIPLE OF FEHLING TEST</a:t>
            </a:r>
            <a:endParaRPr lang="en-US" b="1" dirty="0">
              <a:solidFill>
                <a:srgbClr val="FF0066"/>
              </a:solidFill>
            </a:endParaRP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55774860"/>
      </p:ext>
    </p:extLst>
  </p:cSld>
  <p:clrMapOvr>
    <a:masterClrMapping/>
  </p:clrMapOvr>
  <mc:AlternateContent xmlns:mc="http://schemas.openxmlformats.org/markup-compatibility/2006">
    <mc:Choice xmlns:p14="http://schemas.microsoft.com/office/powerpoint/2010/main" xmlns="" Requires="p14">
      <p:transition spd="slow" p14:dur="2000" advTm="25269"/>
    </mc:Choice>
    <mc:Fallback>
      <p:transition spd="slow" advTm="2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71800" y="838201"/>
            <a:ext cx="3886200"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499566935"/>
      </p:ext>
    </p:extLst>
  </p:cSld>
  <p:clrMapOvr>
    <a:masterClrMapping/>
  </p:clrMapOvr>
  <mc:AlternateContent xmlns:mc="http://schemas.openxmlformats.org/markup-compatibility/2006">
    <mc:Choice xmlns:p14="http://schemas.microsoft.com/office/powerpoint/2010/main" xmlns="" Requires="p14">
      <p:transition spd="slow" p14:dur="2000" advTm="16340"/>
    </mc:Choice>
    <mc:Fallback>
      <p:transition spd="slow" advTm="1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14500" y="762000"/>
            <a:ext cx="6286500"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772219477"/>
      </p:ext>
    </p:extLst>
  </p:cSld>
  <p:clrMapOvr>
    <a:masterClrMapping/>
  </p:clrMapOvr>
  <mc:AlternateContent xmlns:mc="http://schemas.openxmlformats.org/markup-compatibility/2006">
    <mc:Choice xmlns:p14="http://schemas.microsoft.com/office/powerpoint/2010/main" xmlns="" Requires="p14">
      <p:transition spd="slow" p14:dur="2000" advTm="10405"/>
    </mc:Choice>
    <mc:Fallback>
      <p:transition spd="slow" advTm="1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600200"/>
            <a:ext cx="7408333" cy="4525963"/>
          </a:xfrm>
        </p:spPr>
        <p:txBody>
          <a:bodyPr>
            <a:normAutofit fontScale="92500"/>
          </a:bodyPr>
          <a:lstStyle/>
          <a:p>
            <a:r>
              <a:rPr lang="en-US" b="1" dirty="0">
                <a:solidFill>
                  <a:srgbClr val="333333"/>
                </a:solidFill>
                <a:latin typeface="Roboto"/>
              </a:rPr>
              <a:t>Fehling’s solution is used to distinguish between aldehyde and ketone functional groups. Aldehydes oxidize to give a positive </a:t>
            </a:r>
            <a:r>
              <a:rPr lang="en-US" b="1" dirty="0" smtClean="0">
                <a:solidFill>
                  <a:srgbClr val="333333"/>
                </a:solidFill>
                <a:latin typeface="Roboto"/>
              </a:rPr>
              <a:t>result. </a:t>
            </a:r>
          </a:p>
          <a:p>
            <a:endParaRPr lang="en-US" b="1" dirty="0">
              <a:solidFill>
                <a:srgbClr val="333333"/>
              </a:solidFill>
              <a:latin typeface="Roboto"/>
            </a:endParaRPr>
          </a:p>
          <a:p>
            <a:r>
              <a:rPr lang="en-US" b="1" dirty="0">
                <a:solidFill>
                  <a:srgbClr val="333333"/>
                </a:solidFill>
                <a:latin typeface="Roboto"/>
              </a:rPr>
              <a:t>In medicine, Fehling’s solution is used to detect </a:t>
            </a:r>
            <a:r>
              <a:rPr lang="en-US" b="1" dirty="0" smtClean="0">
                <a:solidFill>
                  <a:srgbClr val="333333"/>
                </a:solidFill>
                <a:latin typeface="Roboto"/>
              </a:rPr>
              <a:t>glucose </a:t>
            </a:r>
            <a:r>
              <a:rPr lang="en-US" b="1" dirty="0">
                <a:solidFill>
                  <a:srgbClr val="333333"/>
                </a:solidFill>
                <a:latin typeface="Roboto"/>
              </a:rPr>
              <a:t>in urine as a part of detecting diabetes</a:t>
            </a:r>
            <a:r>
              <a:rPr lang="en-US" b="1" dirty="0" smtClean="0">
                <a:solidFill>
                  <a:srgbClr val="333333"/>
                </a:solidFill>
                <a:latin typeface="Roboto"/>
              </a:rPr>
              <a:t>.</a:t>
            </a:r>
          </a:p>
          <a:p>
            <a:endParaRPr lang="en-US" b="1" dirty="0" smtClean="0">
              <a:solidFill>
                <a:srgbClr val="333333"/>
              </a:solidFill>
              <a:latin typeface="Roboto"/>
            </a:endParaRPr>
          </a:p>
          <a:p>
            <a:r>
              <a:rPr lang="en-US" b="1" dirty="0">
                <a:solidFill>
                  <a:srgbClr val="222222"/>
                </a:solidFill>
                <a:latin typeface="arial"/>
              </a:rPr>
              <a:t>Fehling's solution. Fehling's solution is a chemical reagent used to differentiate between water-soluble carbohydrate and ketone functional groups, and as a test for reducing sugars and non-reducing </a:t>
            </a:r>
            <a:r>
              <a:rPr lang="en-US" b="1" dirty="0" smtClean="0">
                <a:solidFill>
                  <a:srgbClr val="222222"/>
                </a:solidFill>
                <a:latin typeface="arial"/>
              </a:rPr>
              <a:t>sugars. </a:t>
            </a:r>
            <a:endParaRPr lang="en-US" b="1" dirty="0"/>
          </a:p>
        </p:txBody>
      </p:sp>
      <p:sp>
        <p:nvSpPr>
          <p:cNvPr id="3" name="Title 2"/>
          <p:cNvSpPr>
            <a:spLocks noGrp="1"/>
          </p:cNvSpPr>
          <p:nvPr>
            <p:ph type="title"/>
          </p:nvPr>
        </p:nvSpPr>
        <p:spPr/>
        <p:txBody>
          <a:bodyPr/>
          <a:lstStyle/>
          <a:p>
            <a:r>
              <a:rPr lang="en-US" b="1" dirty="0" smtClean="0">
                <a:solidFill>
                  <a:srgbClr val="FF0066"/>
                </a:solidFill>
              </a:rPr>
              <a:t>USES OF FEHLING’S TEST</a:t>
            </a:r>
            <a:endParaRPr lang="en-US" b="1" dirty="0">
              <a:solidFill>
                <a:srgbClr val="FF0066"/>
              </a:solidFill>
            </a:endParaRP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87225493"/>
      </p:ext>
    </p:extLst>
  </p:cSld>
  <p:clrMapOvr>
    <a:masterClrMapping/>
  </p:clrMapOvr>
  <mc:AlternateContent xmlns:mc="http://schemas.openxmlformats.org/markup-compatibility/2006">
    <mc:Choice xmlns:p14="http://schemas.microsoft.com/office/powerpoint/2010/main" xmlns="" Requires="p14">
      <p:transition spd="slow" p14:dur="2000" advTm="29939"/>
    </mc:Choice>
    <mc:Fallback>
      <p:transition spd="slow" advTm="29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endParaRPr lang="en-US" sz="4800" b="1" dirty="0" smtClean="0"/>
          </a:p>
          <a:p>
            <a:pPr algn="ctr">
              <a:buNone/>
            </a:pPr>
            <a:r>
              <a:rPr lang="en-US" sz="4800" b="1" dirty="0" smtClean="0">
                <a:solidFill>
                  <a:srgbClr val="7030A0"/>
                </a:solidFill>
                <a:latin typeface="Arial Black" pitchFamily="34" charset="0"/>
              </a:rPr>
              <a:t>THANK  YOU !</a:t>
            </a:r>
            <a:endParaRPr lang="en-US" sz="4800" b="1" dirty="0">
              <a:solidFill>
                <a:srgbClr val="7030A0"/>
              </a:solidFill>
              <a:latin typeface="Arial Black" pitchFamily="34" charset="0"/>
            </a:endParaRPr>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472"/>
    </mc:Choice>
    <mc:Fallback>
      <p:transition spd="slow" advTm="2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066800"/>
            <a:ext cx="7408333" cy="5059363"/>
          </a:xfrm>
        </p:spPr>
        <p:txBody>
          <a:bodyPr>
            <a:normAutofit fontScale="92500"/>
          </a:bodyPr>
          <a:lstStyle/>
          <a:p>
            <a:r>
              <a:rPr lang="en-US" sz="3600" dirty="0">
                <a:solidFill>
                  <a:srgbClr val="000000"/>
                </a:solidFill>
                <a:latin typeface="Arial"/>
              </a:rPr>
              <a:t>Other </a:t>
            </a:r>
            <a:r>
              <a:rPr lang="en-US" sz="3600" dirty="0" smtClean="0">
                <a:solidFill>
                  <a:srgbClr val="000000"/>
                </a:solidFill>
                <a:latin typeface="Arial"/>
              </a:rPr>
              <a:t>names of Dichloroindophenol </a:t>
            </a:r>
            <a:r>
              <a:rPr lang="en-US" sz="3600" dirty="0">
                <a:solidFill>
                  <a:srgbClr val="000000"/>
                </a:solidFill>
                <a:latin typeface="Arial"/>
              </a:rPr>
              <a:t/>
            </a:r>
            <a:br>
              <a:rPr lang="en-US" sz="3600" dirty="0">
                <a:solidFill>
                  <a:srgbClr val="000000"/>
                </a:solidFill>
                <a:latin typeface="Arial"/>
              </a:rPr>
            </a:br>
            <a:endParaRPr lang="en-US" sz="3600" dirty="0" smtClean="0">
              <a:solidFill>
                <a:srgbClr val="000000"/>
              </a:solidFill>
              <a:latin typeface="Arial"/>
            </a:endParaRPr>
          </a:p>
          <a:p>
            <a:r>
              <a:rPr lang="en-US" sz="3600" dirty="0" smtClean="0">
                <a:solidFill>
                  <a:srgbClr val="000000"/>
                </a:solidFill>
                <a:latin typeface="Arial"/>
              </a:rPr>
              <a:t>2,6-Dichlorophenolindophenol</a:t>
            </a:r>
            <a:r>
              <a:rPr lang="en-US" sz="3600" dirty="0">
                <a:solidFill>
                  <a:srgbClr val="000000"/>
                </a:solidFill>
                <a:latin typeface="Arial"/>
              </a:rPr>
              <a:t/>
            </a:r>
            <a:br>
              <a:rPr lang="en-US" sz="3600" dirty="0">
                <a:solidFill>
                  <a:srgbClr val="000000"/>
                </a:solidFill>
                <a:latin typeface="Arial"/>
              </a:rPr>
            </a:br>
            <a:endParaRPr lang="en-US" sz="3600" dirty="0" smtClean="0">
              <a:solidFill>
                <a:srgbClr val="000000"/>
              </a:solidFill>
              <a:latin typeface="Arial"/>
            </a:endParaRPr>
          </a:p>
          <a:p>
            <a:r>
              <a:rPr lang="en-US" sz="3600" dirty="0" smtClean="0">
                <a:solidFill>
                  <a:srgbClr val="000000"/>
                </a:solidFill>
                <a:latin typeface="Arial"/>
              </a:rPr>
              <a:t>2,6-Dichloroindophenol</a:t>
            </a:r>
            <a:r>
              <a:rPr lang="en-US" sz="3600" dirty="0">
                <a:solidFill>
                  <a:srgbClr val="000000"/>
                </a:solidFill>
                <a:latin typeface="Arial"/>
              </a:rPr>
              <a:t/>
            </a:r>
            <a:br>
              <a:rPr lang="en-US" sz="3600" dirty="0">
                <a:solidFill>
                  <a:srgbClr val="000000"/>
                </a:solidFill>
                <a:latin typeface="Arial"/>
              </a:rPr>
            </a:br>
            <a:endParaRPr lang="en-US" sz="3600" dirty="0">
              <a:solidFill>
                <a:srgbClr val="000000"/>
              </a:solidFill>
              <a:latin typeface="Arial"/>
            </a:endParaRPr>
          </a:p>
          <a:p>
            <a:r>
              <a:rPr lang="en-US" sz="3600" dirty="0">
                <a:solidFill>
                  <a:srgbClr val="000000"/>
                </a:solidFill>
                <a:latin typeface="Arial"/>
              </a:rPr>
              <a:t>2,6-Dichloro-4-[(4-hydroxyphenyl)</a:t>
            </a:r>
            <a:r>
              <a:rPr lang="en-US" sz="3600" dirty="0" err="1">
                <a:solidFill>
                  <a:srgbClr val="000000"/>
                </a:solidFill>
                <a:latin typeface="Arial"/>
              </a:rPr>
              <a:t>imino</a:t>
            </a:r>
            <a:r>
              <a:rPr lang="en-US" sz="3600" dirty="0">
                <a:solidFill>
                  <a:srgbClr val="000000"/>
                </a:solidFill>
                <a:latin typeface="Arial"/>
              </a:rPr>
              <a:t>]-2,5-cyclohexadien-1-one</a:t>
            </a:r>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2978115035"/>
      </p:ext>
    </p:extLst>
  </p:cSld>
  <p:clrMapOvr>
    <a:masterClrMapping/>
  </p:clrMapOvr>
  <mc:AlternateContent xmlns:mc="http://schemas.openxmlformats.org/markup-compatibility/2006">
    <mc:Choice xmlns:p14="http://schemas.microsoft.com/office/powerpoint/2010/main" xmlns="" Requires="p14">
      <p:transition spd="slow" p14:dur="2000" advTm="19878"/>
    </mc:Choice>
    <mc:Fallback>
      <p:transition spd="slow" advTm="1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00200" y="838200"/>
            <a:ext cx="5943599" cy="55625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901685984"/>
      </p:ext>
    </p:extLst>
  </p:cSld>
  <p:clrMapOvr>
    <a:masterClrMapping/>
  </p:clrMapOvr>
  <mc:AlternateContent xmlns:mc="http://schemas.openxmlformats.org/markup-compatibility/2006">
    <mc:Choice xmlns:p14="http://schemas.microsoft.com/office/powerpoint/2010/main" xmlns="" Requires="p14">
      <p:transition spd="slow" p14:dur="2000" advTm="6907"/>
    </mc:Choice>
    <mc:Fallback>
      <p:transition spd="slow" advTm="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b="1" dirty="0" smtClean="0">
                <a:solidFill>
                  <a:srgbClr val="222222"/>
                </a:solidFill>
                <a:latin typeface="arial"/>
              </a:rPr>
              <a:t>indophenol </a:t>
            </a:r>
            <a:r>
              <a:rPr lang="en-US" sz="2800" b="1" dirty="0">
                <a:solidFill>
                  <a:srgbClr val="222222"/>
                </a:solidFill>
                <a:latin typeface="arial"/>
              </a:rPr>
              <a:t>solution</a:t>
            </a:r>
            <a:r>
              <a:rPr lang="en-US" sz="2800" dirty="0">
                <a:solidFill>
                  <a:srgbClr val="222222"/>
                </a:solidFill>
                <a:latin typeface="arial"/>
              </a:rPr>
              <a:t> </a:t>
            </a:r>
            <a:r>
              <a:rPr lang="en-US" sz="2800" dirty="0" smtClean="0">
                <a:solidFill>
                  <a:srgbClr val="222222"/>
                </a:solidFill>
                <a:latin typeface="arial"/>
              </a:rPr>
              <a:t>is prepared by </a:t>
            </a:r>
            <a:r>
              <a:rPr lang="en-US" sz="2800" dirty="0">
                <a:solidFill>
                  <a:srgbClr val="222222"/>
                </a:solidFill>
                <a:latin typeface="arial"/>
              </a:rPr>
              <a:t>mixing 0.5 g of </a:t>
            </a:r>
            <a:r>
              <a:rPr lang="en-US" sz="2800" b="1" dirty="0">
                <a:solidFill>
                  <a:srgbClr val="222222"/>
                </a:solidFill>
                <a:latin typeface="arial"/>
              </a:rPr>
              <a:t>indophenol</a:t>
            </a:r>
            <a:r>
              <a:rPr lang="en-US" sz="2800" dirty="0">
                <a:solidFill>
                  <a:srgbClr val="222222"/>
                </a:solidFill>
                <a:latin typeface="arial"/>
              </a:rPr>
              <a:t> powder with 1 cup of water. </a:t>
            </a:r>
            <a:endParaRPr lang="en-US" sz="2800" dirty="0" smtClean="0">
              <a:solidFill>
                <a:srgbClr val="222222"/>
              </a:solidFill>
              <a:latin typeface="arial"/>
            </a:endParaRPr>
          </a:p>
          <a:p>
            <a:pPr marL="0" indent="0">
              <a:buNone/>
            </a:pPr>
            <a:endParaRPr lang="en-US" sz="2800" dirty="0" smtClean="0">
              <a:solidFill>
                <a:srgbClr val="222222"/>
              </a:solidFill>
              <a:latin typeface="arial"/>
            </a:endParaRPr>
          </a:p>
          <a:p>
            <a:pPr marL="0" indent="0">
              <a:buNone/>
            </a:pPr>
            <a:r>
              <a:rPr lang="en-US" sz="2800" dirty="0" smtClean="0">
                <a:solidFill>
                  <a:srgbClr val="222222"/>
                </a:solidFill>
                <a:latin typeface="arial"/>
              </a:rPr>
              <a:t>2,6-Dichloroindophenol</a:t>
            </a:r>
            <a:r>
              <a:rPr lang="en-US" sz="2800" dirty="0">
                <a:solidFill>
                  <a:srgbClr val="222222"/>
                </a:solidFill>
                <a:latin typeface="arial"/>
              </a:rPr>
              <a:t>, or </a:t>
            </a:r>
            <a:r>
              <a:rPr lang="en-US" sz="2800" b="1" dirty="0">
                <a:solidFill>
                  <a:srgbClr val="222222"/>
                </a:solidFill>
                <a:latin typeface="arial"/>
              </a:rPr>
              <a:t>indophenol</a:t>
            </a:r>
            <a:r>
              <a:rPr lang="en-US" sz="2800" dirty="0">
                <a:solidFill>
                  <a:srgbClr val="222222"/>
                </a:solidFill>
                <a:latin typeface="arial"/>
              </a:rPr>
              <a:t>, is a vitamin C indicator</a:t>
            </a:r>
            <a:r>
              <a:rPr lang="en-US" dirty="0">
                <a:solidFill>
                  <a:srgbClr val="222222"/>
                </a:solidFill>
                <a:latin typeface="arial"/>
              </a:rPr>
              <a:t>.</a:t>
            </a:r>
            <a:endParaRPr lang="en-US" dirty="0"/>
          </a:p>
        </p:txBody>
      </p:sp>
      <p:sp>
        <p:nvSpPr>
          <p:cNvPr id="3" name="Title 2"/>
          <p:cNvSpPr>
            <a:spLocks noGrp="1"/>
          </p:cNvSpPr>
          <p:nvPr>
            <p:ph type="title"/>
          </p:nvPr>
        </p:nvSpPr>
        <p:spPr/>
        <p:txBody>
          <a:bodyPr/>
          <a:lstStyle/>
          <a:p>
            <a:r>
              <a:rPr lang="en-US" dirty="0" smtClean="0"/>
              <a:t>PREPARATION</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091687800"/>
      </p:ext>
    </p:extLst>
  </p:cSld>
  <p:clrMapOvr>
    <a:masterClrMapping/>
  </p:clrMapOvr>
  <mc:AlternateContent xmlns:mc="http://schemas.openxmlformats.org/markup-compatibility/2006">
    <mc:Choice xmlns:p14="http://schemas.microsoft.com/office/powerpoint/2010/main" xmlns="" Requires="p14">
      <p:transition spd="slow" p14:dur="2000" advTm="17975"/>
    </mc:Choice>
    <mc:Fallback>
      <p:transition spd="slow" advTm="1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solidFill>
                  <a:srgbClr val="222222"/>
                </a:solidFill>
                <a:latin typeface="arial"/>
              </a:rPr>
              <a:t>The </a:t>
            </a:r>
            <a:r>
              <a:rPr lang="en-US" sz="2800" b="1" dirty="0">
                <a:solidFill>
                  <a:srgbClr val="222222"/>
                </a:solidFill>
                <a:latin typeface="arial"/>
              </a:rPr>
              <a:t>principle</a:t>
            </a:r>
            <a:r>
              <a:rPr lang="en-US" sz="2800" dirty="0">
                <a:solidFill>
                  <a:srgbClr val="222222"/>
                </a:solidFill>
                <a:latin typeface="arial"/>
              </a:rPr>
              <a:t> of this method is a titration with </a:t>
            </a:r>
            <a:r>
              <a:rPr lang="en-US" sz="2800" b="1" dirty="0">
                <a:solidFill>
                  <a:srgbClr val="222222"/>
                </a:solidFill>
                <a:latin typeface="arial"/>
              </a:rPr>
              <a:t>dichlorophenolindophenol</a:t>
            </a:r>
            <a:r>
              <a:rPr lang="en-US" sz="2800" dirty="0">
                <a:solidFill>
                  <a:srgbClr val="222222"/>
                </a:solidFill>
                <a:latin typeface="arial"/>
              </a:rPr>
              <a:t> (or phenol-indo-2:6-dichlorophenol, also known as </a:t>
            </a:r>
            <a:r>
              <a:rPr lang="en-US" sz="2800" b="1" dirty="0">
                <a:solidFill>
                  <a:srgbClr val="222222"/>
                </a:solidFill>
                <a:latin typeface="arial"/>
              </a:rPr>
              <a:t>DCPIP</a:t>
            </a:r>
            <a:r>
              <a:rPr lang="en-US" sz="2800" dirty="0">
                <a:solidFill>
                  <a:srgbClr val="222222"/>
                </a:solidFill>
                <a:latin typeface="arial"/>
              </a:rPr>
              <a:t>). </a:t>
            </a:r>
            <a:endParaRPr lang="en-US" sz="2800" dirty="0" smtClean="0">
              <a:solidFill>
                <a:srgbClr val="222222"/>
              </a:solidFill>
              <a:latin typeface="arial"/>
            </a:endParaRPr>
          </a:p>
          <a:p>
            <a:endParaRPr lang="en-US" sz="2800" b="1" dirty="0">
              <a:solidFill>
                <a:srgbClr val="222222"/>
              </a:solidFill>
              <a:latin typeface="arial"/>
            </a:endParaRPr>
          </a:p>
          <a:p>
            <a:r>
              <a:rPr lang="en-US" sz="2800" b="1" dirty="0" smtClean="0">
                <a:solidFill>
                  <a:srgbClr val="222222"/>
                </a:solidFill>
                <a:latin typeface="arial"/>
              </a:rPr>
              <a:t>Ascorbic </a:t>
            </a:r>
            <a:r>
              <a:rPr lang="en-US" sz="2800" b="1" dirty="0">
                <a:solidFill>
                  <a:srgbClr val="222222"/>
                </a:solidFill>
                <a:latin typeface="arial"/>
              </a:rPr>
              <a:t>acid</a:t>
            </a:r>
            <a:r>
              <a:rPr lang="en-US" sz="2800" dirty="0">
                <a:solidFill>
                  <a:srgbClr val="222222"/>
                </a:solidFill>
                <a:latin typeface="arial"/>
              </a:rPr>
              <a:t> reacts with </a:t>
            </a:r>
            <a:r>
              <a:rPr lang="en-US" sz="2800" b="1" dirty="0">
                <a:solidFill>
                  <a:srgbClr val="222222"/>
                </a:solidFill>
                <a:latin typeface="arial"/>
              </a:rPr>
              <a:t>DCPIP</a:t>
            </a:r>
            <a:r>
              <a:rPr lang="en-US" sz="2800" dirty="0">
                <a:solidFill>
                  <a:srgbClr val="222222"/>
                </a:solidFill>
                <a:latin typeface="arial"/>
              </a:rPr>
              <a:t>, changing the colour from blue to colourless.</a:t>
            </a:r>
            <a:endParaRPr lang="en-US" sz="2800" dirty="0"/>
          </a:p>
        </p:txBody>
      </p:sp>
      <p:sp>
        <p:nvSpPr>
          <p:cNvPr id="3" name="Title 2"/>
          <p:cNvSpPr>
            <a:spLocks noGrp="1"/>
          </p:cNvSpPr>
          <p:nvPr>
            <p:ph type="title"/>
          </p:nvPr>
        </p:nvSpPr>
        <p:spPr/>
        <p:txBody>
          <a:bodyPr/>
          <a:lstStyle/>
          <a:p>
            <a:r>
              <a:rPr lang="en-US" dirty="0" smtClean="0"/>
              <a:t>PRINCIPLE OF THIS METHOD</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921369136"/>
      </p:ext>
    </p:extLst>
  </p:cSld>
  <p:clrMapOvr>
    <a:masterClrMapping/>
  </p:clrMapOvr>
  <mc:AlternateContent xmlns:mc="http://schemas.openxmlformats.org/markup-compatibility/2006">
    <mc:Choice xmlns:p14="http://schemas.microsoft.com/office/powerpoint/2010/main" xmlns="" Requires="p14">
      <p:transition spd="slow" p14:dur="2000" advTm="18454"/>
    </mc:Choice>
    <mc:Fallback>
      <p:transition spd="slow" advTm="1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839161255"/>
      </p:ext>
    </p:extLst>
  </p:cSld>
  <p:clrMapOvr>
    <a:masterClrMapping/>
  </p:clrMapOvr>
  <mc:AlternateContent xmlns:mc="http://schemas.openxmlformats.org/markup-compatibility/2006">
    <mc:Choice xmlns:p14="http://schemas.microsoft.com/office/powerpoint/2010/main" xmlns="" Requires="p14">
      <p:transition spd="slow" p14:dur="2000" advTm="25974"/>
    </mc:Choice>
    <mc:Fallback>
      <p:transition spd="slow" advTm="25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676400"/>
            <a:ext cx="7408333" cy="4449763"/>
          </a:xfrm>
        </p:spPr>
        <p:txBody>
          <a:bodyPr>
            <a:normAutofit/>
          </a:bodyPr>
          <a:lstStyle/>
          <a:p>
            <a:r>
              <a:rPr lang="en-US" b="1" dirty="0">
                <a:solidFill>
                  <a:srgbClr val="222222"/>
                </a:solidFill>
                <a:latin typeface="arial"/>
              </a:rPr>
              <a:t>DCPIP</a:t>
            </a:r>
            <a:r>
              <a:rPr lang="en-US" dirty="0">
                <a:solidFill>
                  <a:srgbClr val="222222"/>
                </a:solidFill>
                <a:latin typeface="arial"/>
              </a:rPr>
              <a:t> can be used to </a:t>
            </a:r>
            <a:r>
              <a:rPr lang="en-US" b="1" dirty="0">
                <a:solidFill>
                  <a:srgbClr val="222222"/>
                </a:solidFill>
                <a:latin typeface="arial"/>
              </a:rPr>
              <a:t>measure</a:t>
            </a:r>
            <a:r>
              <a:rPr lang="en-US" dirty="0">
                <a:solidFill>
                  <a:srgbClr val="222222"/>
                </a:solidFill>
                <a:latin typeface="arial"/>
              </a:rPr>
              <a:t> the rate of photosynthesis. It is part of the Hill reagents family. </a:t>
            </a:r>
            <a:endParaRPr lang="en-US" dirty="0" smtClean="0">
              <a:solidFill>
                <a:srgbClr val="222222"/>
              </a:solidFill>
              <a:latin typeface="arial"/>
            </a:endParaRPr>
          </a:p>
          <a:p>
            <a:endParaRPr lang="en-US" b="1" dirty="0">
              <a:solidFill>
                <a:srgbClr val="222222"/>
              </a:solidFill>
              <a:latin typeface="arial"/>
            </a:endParaRPr>
          </a:p>
          <a:p>
            <a:r>
              <a:rPr lang="en-US" b="1" dirty="0" smtClean="0">
                <a:solidFill>
                  <a:srgbClr val="222222"/>
                </a:solidFill>
                <a:latin typeface="arial"/>
              </a:rPr>
              <a:t>DCPIP</a:t>
            </a:r>
            <a:r>
              <a:rPr lang="en-US" dirty="0">
                <a:solidFill>
                  <a:srgbClr val="222222"/>
                </a:solidFill>
                <a:latin typeface="arial"/>
              </a:rPr>
              <a:t> can also be used as an </a:t>
            </a:r>
            <a:r>
              <a:rPr lang="en-US" b="1" dirty="0">
                <a:solidFill>
                  <a:srgbClr val="222222"/>
                </a:solidFill>
                <a:latin typeface="arial"/>
              </a:rPr>
              <a:t>indicator</a:t>
            </a:r>
            <a:r>
              <a:rPr lang="en-US" dirty="0">
                <a:solidFill>
                  <a:srgbClr val="222222"/>
                </a:solidFill>
                <a:latin typeface="arial"/>
              </a:rPr>
              <a:t> for vitamin C. If vitamin C, which is a </a:t>
            </a:r>
            <a:r>
              <a:rPr lang="en-US" b="1" dirty="0">
                <a:solidFill>
                  <a:srgbClr val="222222"/>
                </a:solidFill>
                <a:latin typeface="arial"/>
              </a:rPr>
              <a:t>good</a:t>
            </a:r>
            <a:r>
              <a:rPr lang="en-US" dirty="0">
                <a:solidFill>
                  <a:srgbClr val="222222"/>
                </a:solidFill>
                <a:latin typeface="arial"/>
              </a:rPr>
              <a:t> reducing agent, is present, the blue dye, which turns pink in acid conditions, is reduced to a colorless </a:t>
            </a:r>
            <a:r>
              <a:rPr lang="en-US" dirty="0" smtClean="0">
                <a:solidFill>
                  <a:srgbClr val="222222"/>
                </a:solidFill>
                <a:latin typeface="arial"/>
              </a:rPr>
              <a:t>compound </a:t>
            </a:r>
            <a:r>
              <a:rPr lang="en-US" dirty="0">
                <a:solidFill>
                  <a:srgbClr val="222222"/>
                </a:solidFill>
                <a:latin typeface="arial"/>
              </a:rPr>
              <a:t>by ascorbic acid</a:t>
            </a:r>
            <a:r>
              <a:rPr lang="en-US" dirty="0" smtClean="0">
                <a:solidFill>
                  <a:srgbClr val="222222"/>
                </a:solidFill>
                <a:latin typeface="arial"/>
              </a:rPr>
              <a:t>.</a:t>
            </a:r>
            <a:r>
              <a:rPr lang="en-US" dirty="0">
                <a:solidFill>
                  <a:srgbClr val="202122"/>
                </a:solidFill>
                <a:latin typeface="Arial"/>
              </a:rPr>
              <a:t> </a:t>
            </a:r>
            <a:endParaRPr lang="en-US" dirty="0" smtClean="0">
              <a:solidFill>
                <a:srgbClr val="202122"/>
              </a:solidFill>
              <a:latin typeface="Arial"/>
            </a:endParaRPr>
          </a:p>
          <a:p>
            <a:endParaRPr lang="en-US" dirty="0" smtClean="0">
              <a:solidFill>
                <a:srgbClr val="202122"/>
              </a:solidFill>
              <a:latin typeface="Arial"/>
            </a:endParaRPr>
          </a:p>
          <a:p>
            <a:r>
              <a:rPr lang="en-US" dirty="0" smtClean="0">
                <a:solidFill>
                  <a:srgbClr val="202122"/>
                </a:solidFill>
                <a:latin typeface="Arial"/>
              </a:rPr>
              <a:t>DCPIP </a:t>
            </a:r>
            <a:r>
              <a:rPr lang="en-US" dirty="0">
                <a:solidFill>
                  <a:srgbClr val="202122"/>
                </a:solidFill>
                <a:latin typeface="Arial"/>
              </a:rPr>
              <a:t>can be used to measure the rate of</a:t>
            </a:r>
            <a:r>
              <a:rPr lang="en-US" dirty="0">
                <a:solidFill>
                  <a:schemeClr val="tx1"/>
                </a:solidFill>
                <a:latin typeface="Arial"/>
              </a:rPr>
              <a:t> </a:t>
            </a:r>
            <a:r>
              <a:rPr lang="en-US" dirty="0">
                <a:solidFill>
                  <a:schemeClr val="tx1"/>
                </a:solidFill>
                <a:latin typeface="Arial"/>
                <a:hlinkClick r:id="rId3"/>
              </a:rPr>
              <a:t>photosynthesis</a:t>
            </a:r>
            <a:r>
              <a:rPr lang="en-US" dirty="0">
                <a:solidFill>
                  <a:schemeClr val="tx1"/>
                </a:solidFill>
                <a:latin typeface="Arial"/>
              </a:rPr>
              <a:t>.</a:t>
            </a:r>
            <a:endParaRPr lang="en-US" dirty="0" smtClean="0">
              <a:solidFill>
                <a:schemeClr val="tx1"/>
              </a:solidFill>
              <a:latin typeface="arial"/>
            </a:endParaRPr>
          </a:p>
          <a:p>
            <a:endParaRPr lang="en-US" dirty="0"/>
          </a:p>
        </p:txBody>
      </p:sp>
      <p:sp>
        <p:nvSpPr>
          <p:cNvPr id="3" name="Title 2"/>
          <p:cNvSpPr>
            <a:spLocks noGrp="1"/>
          </p:cNvSpPr>
          <p:nvPr>
            <p:ph type="title"/>
          </p:nvPr>
        </p:nvSpPr>
        <p:spPr/>
        <p:txBody>
          <a:bodyPr/>
          <a:lstStyle/>
          <a:p>
            <a:r>
              <a:rPr lang="en-US" dirty="0" smtClean="0"/>
              <a:t>USES OF DCPIP</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891262856"/>
      </p:ext>
    </p:extLst>
  </p:cSld>
  <p:clrMapOvr>
    <a:masterClrMapping/>
  </p:clrMapOvr>
  <mc:AlternateContent xmlns:mc="http://schemas.openxmlformats.org/markup-compatibility/2006">
    <mc:Choice xmlns:p14="http://schemas.microsoft.com/office/powerpoint/2010/main" xmlns="" Requires="p14">
      <p:transition spd="slow" p14:dur="2000" advTm="32387"/>
    </mc:Choice>
    <mc:Fallback>
      <p:transition spd="slow" advTm="3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333333"/>
                </a:solidFill>
                <a:latin typeface="Roboto"/>
              </a:rPr>
              <a:t>Molisch’s test is a chemical test which is used to check for the presence of carbohydrates in a given analyte</a:t>
            </a:r>
            <a:r>
              <a:rPr lang="en-US" dirty="0" smtClean="0">
                <a:solidFill>
                  <a:srgbClr val="333333"/>
                </a:solidFill>
                <a:latin typeface="Roboto"/>
              </a:rPr>
              <a:t>.</a:t>
            </a:r>
          </a:p>
          <a:p>
            <a:endParaRPr lang="en-US" dirty="0">
              <a:solidFill>
                <a:srgbClr val="333333"/>
              </a:solidFill>
              <a:latin typeface="Roboto"/>
            </a:endParaRPr>
          </a:p>
          <a:p>
            <a:r>
              <a:rPr lang="en-US" b="1" dirty="0">
                <a:solidFill>
                  <a:srgbClr val="222222"/>
                </a:solidFill>
                <a:latin typeface="arial"/>
              </a:rPr>
              <a:t>Molisch</a:t>
            </a:r>
            <a:r>
              <a:rPr lang="en-US" dirty="0">
                <a:solidFill>
                  <a:srgbClr val="222222"/>
                </a:solidFill>
                <a:latin typeface="arial"/>
              </a:rPr>
              <a:t>'s </a:t>
            </a:r>
            <a:r>
              <a:rPr lang="en-US" b="1" dirty="0">
                <a:solidFill>
                  <a:srgbClr val="222222"/>
                </a:solidFill>
                <a:latin typeface="arial"/>
              </a:rPr>
              <a:t>reagent</a:t>
            </a:r>
            <a:r>
              <a:rPr lang="en-US" dirty="0">
                <a:solidFill>
                  <a:srgbClr val="222222"/>
                </a:solidFill>
                <a:latin typeface="arial"/>
              </a:rPr>
              <a:t> (uncountable) (chemistry) α-</a:t>
            </a:r>
            <a:r>
              <a:rPr lang="en-US" dirty="0" err="1">
                <a:solidFill>
                  <a:srgbClr val="222222"/>
                </a:solidFill>
                <a:latin typeface="arial"/>
              </a:rPr>
              <a:t>naphthol</a:t>
            </a:r>
            <a:r>
              <a:rPr lang="en-US" dirty="0">
                <a:solidFill>
                  <a:srgbClr val="222222"/>
                </a:solidFill>
                <a:latin typeface="arial"/>
              </a:rPr>
              <a:t> (C</a:t>
            </a:r>
            <a:r>
              <a:rPr lang="en-US" baseline="-25000" dirty="0">
                <a:solidFill>
                  <a:srgbClr val="222222"/>
                </a:solidFill>
                <a:latin typeface="arial"/>
              </a:rPr>
              <a:t>10</a:t>
            </a:r>
            <a:r>
              <a:rPr lang="en-US" dirty="0">
                <a:solidFill>
                  <a:srgbClr val="222222"/>
                </a:solidFill>
                <a:latin typeface="arial"/>
              </a:rPr>
              <a:t>H</a:t>
            </a:r>
            <a:r>
              <a:rPr lang="en-US" baseline="-25000" dirty="0">
                <a:solidFill>
                  <a:srgbClr val="222222"/>
                </a:solidFill>
                <a:latin typeface="arial"/>
              </a:rPr>
              <a:t>8</a:t>
            </a:r>
            <a:r>
              <a:rPr lang="en-US" dirty="0">
                <a:solidFill>
                  <a:srgbClr val="222222"/>
                </a:solidFill>
                <a:latin typeface="arial"/>
              </a:rPr>
              <a:t>OH) dissolved in ethanol (C</a:t>
            </a:r>
            <a:r>
              <a:rPr lang="en-US" baseline="-25000" dirty="0">
                <a:solidFill>
                  <a:srgbClr val="222222"/>
                </a:solidFill>
                <a:latin typeface="arial"/>
              </a:rPr>
              <a:t>2</a:t>
            </a:r>
            <a:r>
              <a:rPr lang="en-US" dirty="0">
                <a:solidFill>
                  <a:srgbClr val="222222"/>
                </a:solidFill>
                <a:latin typeface="arial"/>
              </a:rPr>
              <a:t>H</a:t>
            </a:r>
            <a:r>
              <a:rPr lang="en-US" baseline="-25000" dirty="0">
                <a:solidFill>
                  <a:srgbClr val="222222"/>
                </a:solidFill>
                <a:latin typeface="arial"/>
              </a:rPr>
              <a:t>5</a:t>
            </a:r>
            <a:r>
              <a:rPr lang="en-US" dirty="0">
                <a:solidFill>
                  <a:srgbClr val="222222"/>
                </a:solidFill>
                <a:latin typeface="arial"/>
              </a:rPr>
              <a:t>OH). It is used in </a:t>
            </a:r>
            <a:r>
              <a:rPr lang="en-US" b="1" dirty="0">
                <a:solidFill>
                  <a:srgbClr val="222222"/>
                </a:solidFill>
                <a:latin typeface="arial"/>
              </a:rPr>
              <a:t>Molisch's</a:t>
            </a:r>
            <a:r>
              <a:rPr lang="en-US" dirty="0">
                <a:solidFill>
                  <a:srgbClr val="222222"/>
                </a:solidFill>
                <a:latin typeface="arial"/>
              </a:rPr>
              <a:t> test for the detection of carbohydrates.</a:t>
            </a:r>
            <a:endParaRPr lang="en-US" dirty="0"/>
          </a:p>
        </p:txBody>
      </p:sp>
      <p:sp>
        <p:nvSpPr>
          <p:cNvPr id="3" name="Title 2"/>
          <p:cNvSpPr>
            <a:spLocks noGrp="1"/>
          </p:cNvSpPr>
          <p:nvPr>
            <p:ph type="title"/>
          </p:nvPr>
        </p:nvSpPr>
        <p:spPr/>
        <p:txBody>
          <a:bodyPr/>
          <a:lstStyle/>
          <a:p>
            <a:r>
              <a:rPr lang="en-US" dirty="0" smtClean="0"/>
              <a:t>MOLISCHE REAGENTS</a:t>
            </a: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323313106"/>
      </p:ext>
    </p:extLst>
  </p:cSld>
  <p:clrMapOvr>
    <a:masterClrMapping/>
  </p:clrMapOvr>
  <mc:AlternateContent xmlns:mc="http://schemas.openxmlformats.org/markup-compatibility/2006">
    <mc:Choice xmlns:p14="http://schemas.microsoft.com/office/powerpoint/2010/main" xmlns="" Requires="p14">
      <p:transition spd="slow" p14:dur="2000" advTm="19497"/>
    </mc:Choice>
    <mc:Fallback>
      <p:transition spd="slow" advTm="1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754</TotalTime>
  <Words>219</Words>
  <Application>Microsoft Office PowerPoint</Application>
  <PresentationFormat>On-screen Show (4:3)</PresentationFormat>
  <Paragraphs>61</Paragraphs>
  <Slides>24</Slides>
  <Notes>0</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Waveform</vt:lpstr>
      <vt:lpstr>TOPIC: PREPARATION OF REAGENTS FOR FOOD ANALYSIS</vt:lpstr>
      <vt:lpstr>Dichlorophenol  Indophenol for Vitamin C</vt:lpstr>
      <vt:lpstr>Slide 3</vt:lpstr>
      <vt:lpstr>Slide 4</vt:lpstr>
      <vt:lpstr>PREPARATION</vt:lpstr>
      <vt:lpstr>PRINCIPLE OF THIS METHOD</vt:lpstr>
      <vt:lpstr>Slide 7</vt:lpstr>
      <vt:lpstr>USES OF DCPIP</vt:lpstr>
      <vt:lpstr>MOLISCHE REAGENTS</vt:lpstr>
      <vt:lpstr>PREPARATION</vt:lpstr>
      <vt:lpstr>PRINCIPLE OF MOLISCH’S TEST</vt:lpstr>
      <vt:lpstr>Slide 12</vt:lpstr>
      <vt:lpstr>Slide 13</vt:lpstr>
      <vt:lpstr>Slide 14</vt:lpstr>
      <vt:lpstr>Slide 15</vt:lpstr>
      <vt:lpstr>Slide 16</vt:lpstr>
      <vt:lpstr>USES OF MOLISCH’S TEST</vt:lpstr>
      <vt:lpstr>FEHLING’S REAGENT A &amp; B</vt:lpstr>
      <vt:lpstr>PREPARATION OF FEHLING’S SOLUTION</vt:lpstr>
      <vt:lpstr>PRINCIPLE OF FEHLING TEST</vt:lpstr>
      <vt:lpstr>Slide 21</vt:lpstr>
      <vt:lpstr>Slide 22</vt:lpstr>
      <vt:lpstr>USES OF FEHLING’S TEST</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PREPAR</dc:title>
  <dc:creator>windows 8.1</dc:creator>
  <cp:lastModifiedBy>DELL</cp:lastModifiedBy>
  <cp:revision>64</cp:revision>
  <dcterms:created xsi:type="dcterms:W3CDTF">2006-08-16T00:00:00Z</dcterms:created>
  <dcterms:modified xsi:type="dcterms:W3CDTF">2023-04-12T08:38:28Z</dcterms:modified>
</cp:coreProperties>
</file>